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5"/>
  </p:notesMasterIdLst>
  <p:sldIdLst>
    <p:sldId id="256" r:id="rId3"/>
    <p:sldId id="258" r:id="rId4"/>
    <p:sldId id="278" r:id="rId5"/>
    <p:sldId id="279" r:id="rId6"/>
    <p:sldId id="259" r:id="rId7"/>
    <p:sldId id="260" r:id="rId8"/>
    <p:sldId id="273" r:id="rId9"/>
    <p:sldId id="272" r:id="rId10"/>
    <p:sldId id="285" r:id="rId11"/>
    <p:sldId id="283" r:id="rId12"/>
    <p:sldId id="266" r:id="rId13"/>
    <p:sldId id="271" r:id="rId14"/>
    <p:sldId id="270" r:id="rId15"/>
    <p:sldId id="269" r:id="rId16"/>
    <p:sldId id="267" r:id="rId17"/>
    <p:sldId id="275" r:id="rId18"/>
    <p:sldId id="276" r:id="rId19"/>
    <p:sldId id="277" r:id="rId20"/>
    <p:sldId id="274" r:id="rId21"/>
    <p:sldId id="282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54D52-9210-4D37-ABE4-308B722E08AB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CACC-BDA5-40EE-B03F-C1F1929A9A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CACC-BDA5-40EE-B03F-C1F1929A9A9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CACC-BDA5-40EE-B03F-C1F1929A9A9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Здоровьесберегающие технологии в  дошкольном образовательном учреждении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38" y="-343052"/>
            <a:ext cx="9597138" cy="7201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762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828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33400"/>
            <a:ext cx="7239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нестандартного оборудования на физкультурных занятиях в дошкольном учреждении.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Клименко О.В.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Инструктор по физической культуре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МКДОУ Детский сад г.Фатежа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«Золотой ключик»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8400" y="559189"/>
            <a:ext cx="579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Перспективы дальнейшего развития</a:t>
            </a:r>
          </a:p>
          <a:p>
            <a:endParaRPr lang="ru-RU" sz="2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990601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Распространение опыта применения нестандартного оборудования.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Продолжить работу по формированию двигательной активности с использованием нестандартного оборудования.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Продолжать обогащать спортивный зал новым нестандартным оборудованием.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Провести конкурс среди педагогов на лучшее нестандартное оборудование для развития физических качеств.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0" y="559189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Нестандартное оборудование используемое для общеразвивающих упражнений: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ленточки, косички, флажки, султанчики.</a:t>
            </a:r>
          </a:p>
          <a:p>
            <a:endParaRPr lang="ru-RU" sz="2000" b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Задача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интерес детей к выполнению общеразвивающих упражнений, развивать мускулатуру рук.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В.Г\DSC08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3810000" cy="21717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В.Г\DSC08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667000"/>
            <a:ext cx="3810000" cy="2097087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В.Г\DSC08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953000"/>
            <a:ext cx="3810000" cy="1792287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В.Г\DSC086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914900"/>
            <a:ext cx="38100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0201" y="559189"/>
            <a:ext cx="71111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Нестандартное оборудование для прыжков, перешагивания, пролезания и ползания: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стойки, поленья, грибочки, туннель.</a:t>
            </a: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Задача: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развитие координации движений,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ловкости, прыгучести.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Укрепляет мышцы ног.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нестанд.оборуд\100MSDCF\DSC075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396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нестанд.оборуд\100MSDCF\DSC07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24400"/>
            <a:ext cx="3886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User\Desktop\нестанд.оборуд\100MSDCF\DSC07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724400"/>
            <a:ext cx="4038600" cy="2020388"/>
          </a:xfrm>
          <a:prstGeom prst="rect">
            <a:avLst/>
          </a:prstGeom>
          <a:noFill/>
        </p:spPr>
      </p:pic>
      <p:pic>
        <p:nvPicPr>
          <p:cNvPr id="1026" name="Picture 2" descr="D:\всё Д.САД\фото2015 сад\DSC03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362200"/>
            <a:ext cx="3962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2600" y="559189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Оборудование для  метания в цель:</a:t>
            </a:r>
          </a:p>
          <a:p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улей, подвесной обруч, мишени, корзина для метания, кольцебросс.</a:t>
            </a: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Задача: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развитие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глазомера, </a:t>
            </a:r>
            <a:r>
              <a:rPr lang="ru-RU" sz="200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меткости и терпения.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В.Г\DSC08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1"/>
            <a:ext cx="4191000" cy="2057400"/>
          </a:xfrm>
          <a:prstGeom prst="rect">
            <a:avLst/>
          </a:prstGeom>
          <a:noFill/>
        </p:spPr>
      </p:pic>
      <p:pic>
        <p:nvPicPr>
          <p:cNvPr id="2051" name="Picture 3" descr="C:\Users\User\Desktop\физо\семинар фото\DSC04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09800"/>
            <a:ext cx="3962400" cy="2133600"/>
          </a:xfrm>
          <a:prstGeom prst="rect">
            <a:avLst/>
          </a:prstGeom>
          <a:noFill/>
        </p:spPr>
      </p:pic>
      <p:pic>
        <p:nvPicPr>
          <p:cNvPr id="4098" name="Picture 2" descr="C:\Users\User\Desktop\фото В.Г\IMG_20170310_152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09800"/>
            <a:ext cx="4267200" cy="2133600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В.Г\IMG_20170310_154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572000"/>
            <a:ext cx="4191000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0200" y="559189"/>
            <a:ext cx="7162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Оборудование для профилактики плоскостопия и искривления позвоночника: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«весёлые ладошки», шнур с шариками, дорожки здоровья.</a:t>
            </a:r>
          </a:p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F:\нестанд.оборуд\100MSDCF\DSC02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90255"/>
            <a:ext cx="2743200" cy="1814945"/>
          </a:xfrm>
          <a:prstGeom prst="rect">
            <a:avLst/>
          </a:prstGeom>
          <a:noFill/>
        </p:spPr>
      </p:pic>
      <p:pic>
        <p:nvPicPr>
          <p:cNvPr id="3075" name="Picture 3" descr="F:\нестанд.оборуд\100MSDCF\DSC03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19599"/>
            <a:ext cx="2438400" cy="2226365"/>
          </a:xfrm>
          <a:prstGeom prst="rect">
            <a:avLst/>
          </a:prstGeom>
          <a:noFill/>
        </p:spPr>
      </p:pic>
      <p:pic>
        <p:nvPicPr>
          <p:cNvPr id="7" name="Picture 3" descr="F:\нестанд.оборуд\100MSDCF\DSC03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91000"/>
            <a:ext cx="2209800" cy="2209800"/>
          </a:xfrm>
          <a:prstGeom prst="rect">
            <a:avLst/>
          </a:prstGeom>
          <a:noFill/>
        </p:spPr>
      </p:pic>
      <p:pic>
        <p:nvPicPr>
          <p:cNvPr id="8" name="Picture 2" descr="C:\Users\User\Desktop\фото В.Г\DSC086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783064"/>
            <a:ext cx="2514600" cy="2808236"/>
          </a:xfrm>
          <a:prstGeom prst="rect">
            <a:avLst/>
          </a:prstGeom>
          <a:noFill/>
        </p:spPr>
      </p:pic>
      <p:pic>
        <p:nvPicPr>
          <p:cNvPr id="6147" name="Picture 3" descr="C:\Users\User\Desktop\физо\семинар фото\DSC035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752600"/>
            <a:ext cx="2590800" cy="2202180"/>
          </a:xfrm>
          <a:prstGeom prst="rect">
            <a:avLst/>
          </a:prstGeom>
          <a:noFill/>
        </p:spPr>
      </p:pic>
      <p:pic>
        <p:nvPicPr>
          <p:cNvPr id="14337" name="Picture 1" descr="C:\Users\User\Desktop\нестанд.оборуд\печать проект\DSC069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590800"/>
            <a:ext cx="2777848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381000"/>
            <a:ext cx="63490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Нестандартное оборудование для обучения элементов спортивных игр: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теннисные ракетки, подвесные теннисные мячики, корзина подвесная.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Стандартное оборудование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баскетбольное кольцо, хоккейные клюшки, бадминтон.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обучать спортивным элементам.</a:t>
            </a:r>
          </a:p>
          <a:p>
            <a:endParaRPr lang="ru-RU" sz="2000" b="1" dirty="0"/>
          </a:p>
        </p:txBody>
      </p:sp>
      <p:pic>
        <p:nvPicPr>
          <p:cNvPr id="6146" name="Picture 2" descr="F:\нестанд.оборуд\печать нест.обр.с детьми\DSC04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514600" cy="2057400"/>
          </a:xfrm>
          <a:prstGeom prst="rect">
            <a:avLst/>
          </a:prstGeom>
          <a:noFill/>
        </p:spPr>
      </p:pic>
      <p:pic>
        <p:nvPicPr>
          <p:cNvPr id="7" name="Picture 2" descr="F:\нестанд.оборуд\100MSDCF\DSC07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22718"/>
            <a:ext cx="2743200" cy="2174670"/>
          </a:xfrm>
          <a:prstGeom prst="rect">
            <a:avLst/>
          </a:prstGeom>
          <a:noFill/>
        </p:spPr>
      </p:pic>
      <p:pic>
        <p:nvPicPr>
          <p:cNvPr id="5122" name="Picture 2" descr="C:\Users\User\Desktop\физо\конк.фото\DSC03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724400"/>
            <a:ext cx="2514600" cy="1905000"/>
          </a:xfrm>
          <a:prstGeom prst="rect">
            <a:avLst/>
          </a:prstGeom>
          <a:noFill/>
        </p:spPr>
      </p:pic>
      <p:pic>
        <p:nvPicPr>
          <p:cNvPr id="5123" name="Picture 3" descr="C:\Users\User\Desktop\физо\фото кружок 2017\DSC073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724400"/>
            <a:ext cx="2819400" cy="1905000"/>
          </a:xfrm>
          <a:prstGeom prst="rect">
            <a:avLst/>
          </a:prstGeom>
          <a:noFill/>
        </p:spPr>
      </p:pic>
      <p:pic>
        <p:nvPicPr>
          <p:cNvPr id="10" name="Picture 2" descr="C:\Users\User\Desktop\фото В.Г\IMG_20170310_152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724400"/>
            <a:ext cx="2895600" cy="1885950"/>
          </a:xfrm>
          <a:prstGeom prst="rect">
            <a:avLst/>
          </a:prstGeom>
          <a:noFill/>
        </p:spPr>
      </p:pic>
      <p:pic>
        <p:nvPicPr>
          <p:cNvPr id="11" name="Picture 4" descr="C:\Users\User\Desktop\фото В.Г\IMG_20170310_1535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362200"/>
            <a:ext cx="2819400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8401" y="559189"/>
            <a:ext cx="6183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Оборудование для подвижных игр и эстафет: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моталочки, ловишки, рыбалка, пчёлки, снежки.</a:t>
            </a: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Задача: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развивать мелкую моторику рук, внимание, быстроту и ловкость</a:t>
            </a: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фото В.Г\DSC0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53058"/>
            <a:ext cx="2736669" cy="2001666"/>
          </a:xfrm>
          <a:prstGeom prst="rect">
            <a:avLst/>
          </a:prstGeom>
          <a:noFill/>
        </p:spPr>
      </p:pic>
      <p:pic>
        <p:nvPicPr>
          <p:cNvPr id="3074" name="Picture 2" descr="C:\Users\User\Desktop\фото В.Г\IMG_20170310_154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114550"/>
            <a:ext cx="2438400" cy="1828800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В.Г\IMG_20170310_152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43450"/>
            <a:ext cx="2514600" cy="1885950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В.Г\IMG_20170310_1539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562350"/>
            <a:ext cx="2362200" cy="1771650"/>
          </a:xfrm>
          <a:prstGeom prst="rect">
            <a:avLst/>
          </a:prstGeom>
          <a:noFill/>
        </p:spPr>
      </p:pic>
      <p:pic>
        <p:nvPicPr>
          <p:cNvPr id="3077" name="Picture 5" descr="C:\Users\User\Desktop\фото В.Г\IMG_20170310_1545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000" y="4572000"/>
            <a:ext cx="2768600" cy="2076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559189"/>
            <a:ext cx="518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Тренажёры для глаз</a:t>
            </a: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Задача: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предупреждение утомления глаз, снятие напряжения, для общего оздоровления глазных мышц.</a:t>
            </a:r>
          </a:p>
          <a:p>
            <a:endParaRPr lang="ru-RU" sz="2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F:\нестанд.оборуд\февр\100MSDCF\DSC07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436"/>
            <a:ext cx="3276600" cy="2325252"/>
          </a:xfrm>
          <a:prstGeom prst="rect">
            <a:avLst/>
          </a:prstGeom>
          <a:noFill/>
        </p:spPr>
      </p:pic>
      <p:pic>
        <p:nvPicPr>
          <p:cNvPr id="5123" name="Picture 3" descr="F:\нестанд.оборуд\февр\100MSDCF\DSC07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97125"/>
            <a:ext cx="3733800" cy="2317975"/>
          </a:xfrm>
          <a:prstGeom prst="rect">
            <a:avLst/>
          </a:prstGeom>
          <a:noFill/>
        </p:spPr>
      </p:pic>
      <p:pic>
        <p:nvPicPr>
          <p:cNvPr id="2050" name="Picture 2" descr="C:\Users\User\Desktop\фото В.Г\IMG_20170310_154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057400"/>
            <a:ext cx="32893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7171" name="Picture 3" descr="F:\нестанд.оборуд\печать нест.обр.с детьми\DSC04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3505200" cy="2438400"/>
          </a:xfrm>
          <a:prstGeom prst="rect">
            <a:avLst/>
          </a:prstGeom>
          <a:noFill/>
        </p:spPr>
      </p:pic>
      <p:pic>
        <p:nvPicPr>
          <p:cNvPr id="1026" name="Picture 2" descr="F:\нестанд.оборуд\DSC04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343400"/>
            <a:ext cx="3581400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914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 педагогами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воспитателей к изготовлению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нестандартного оборудования, для насыщения двигательной предметно-развивающей среды.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фото В.Г\Новая папка (2)\DSC08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209800"/>
            <a:ext cx="4191000" cy="1944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1200" y="559189"/>
            <a:ext cx="7544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Взаимодействие с родителями</a:t>
            </a:r>
          </a:p>
          <a:p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вызвать интерес к физическому</a:t>
            </a:r>
          </a:p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воспитанию детей. 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8194" name="Picture 2" descr="F:\нестанд.оборуд\печать нест.обр.с детьми\DSC05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1981200"/>
            <a:ext cx="2228850" cy="1981200"/>
          </a:xfrm>
          <a:prstGeom prst="rect">
            <a:avLst/>
          </a:prstGeom>
          <a:noFill/>
        </p:spPr>
      </p:pic>
      <p:pic>
        <p:nvPicPr>
          <p:cNvPr id="8195" name="Picture 3" descr="F:\нестанд.оборуд\печать проект\DSC06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419600"/>
            <a:ext cx="2127250" cy="2209800"/>
          </a:xfrm>
          <a:prstGeom prst="rect">
            <a:avLst/>
          </a:prstGeom>
          <a:noFill/>
        </p:spPr>
      </p:pic>
      <p:pic>
        <p:nvPicPr>
          <p:cNvPr id="10243" name="Picture 3" descr="C:\Users\User\Desktop\нестанд.оборуд\100MSDCF\DSC07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1"/>
            <a:ext cx="1848551" cy="2209799"/>
          </a:xfrm>
          <a:prstGeom prst="rect">
            <a:avLst/>
          </a:prstGeom>
          <a:noFill/>
        </p:spPr>
      </p:pic>
      <p:pic>
        <p:nvPicPr>
          <p:cNvPr id="10244" name="Picture 4" descr="C:\Users\User\Desktop\нестанд.оборуд\100MSDCF\DSC075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419600"/>
            <a:ext cx="2279469" cy="2209800"/>
          </a:xfrm>
          <a:prstGeom prst="rect">
            <a:avLst/>
          </a:prstGeom>
          <a:noFill/>
        </p:spPr>
      </p:pic>
      <p:pic>
        <p:nvPicPr>
          <p:cNvPr id="10245" name="Picture 5" descr="C:\Users\User\Desktop\нестанд.оборуд\100MSDCF\DSC076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1970353"/>
            <a:ext cx="3041469" cy="1992047"/>
          </a:xfrm>
          <a:prstGeom prst="rect">
            <a:avLst/>
          </a:prstGeom>
          <a:noFill/>
        </p:spPr>
      </p:pic>
      <p:pic>
        <p:nvPicPr>
          <p:cNvPr id="13" name="Picture 2" descr="C:\Users\User\Desktop\нестанд.оборуд\100MSDCF\DSC075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09" y="1981200"/>
            <a:ext cx="2678491" cy="2020390"/>
          </a:xfrm>
          <a:prstGeom prst="rect">
            <a:avLst/>
          </a:prstGeom>
          <a:noFill/>
        </p:spPr>
      </p:pic>
      <p:pic>
        <p:nvPicPr>
          <p:cNvPr id="7170" name="Picture 2" descr="C:\Users\User\Desktop\фото В.Г\DSC086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4419600"/>
            <a:ext cx="2235829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219200"/>
            <a:ext cx="6694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Движение-это жизнь!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Движение-это огромная радость, которая появляется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удовлетворения естественной потребности ребёнка в двигательной активности.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М.А. Рунова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печать досуги янв\DSC07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2066"/>
            <a:ext cx="3733800" cy="2253033"/>
          </a:xfrm>
          <a:prstGeom prst="rect">
            <a:avLst/>
          </a:prstGeom>
          <a:noFill/>
        </p:spPr>
      </p:pic>
      <p:pic>
        <p:nvPicPr>
          <p:cNvPr id="4100" name="Picture 4" descr="C:\Users\User\Desktop\физо\конк.фото\DSC03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43312"/>
            <a:ext cx="3581400" cy="3021807"/>
          </a:xfrm>
          <a:prstGeom prst="rect">
            <a:avLst/>
          </a:prstGeom>
          <a:noFill/>
        </p:spPr>
      </p:pic>
      <p:pic>
        <p:nvPicPr>
          <p:cNvPr id="4101" name="Picture 5" descr="C:\Users\User\Desktop\физо\конк.фото\DSC04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667000"/>
            <a:ext cx="2743200" cy="189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4600" y="559189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Спортивные праздники и досуги с привлечением родителей и педагогов</a:t>
            </a: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Совместная реализация задач здорового образа жизни.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Picture 3" descr="C:\Users\User\Desktop\физо\конк.фото\DSC_0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05000"/>
            <a:ext cx="2438400" cy="1828800"/>
          </a:xfrm>
          <a:prstGeom prst="rect">
            <a:avLst/>
          </a:prstGeom>
          <a:noFill/>
        </p:spPr>
      </p:pic>
      <p:pic>
        <p:nvPicPr>
          <p:cNvPr id="8194" name="Picture 2" descr="C:\Users\User\Desktop\физо\фото для печати\DSC_0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939290"/>
            <a:ext cx="2362200" cy="1489710"/>
          </a:xfrm>
          <a:prstGeom prst="rect">
            <a:avLst/>
          </a:prstGeom>
          <a:noFill/>
        </p:spPr>
      </p:pic>
      <p:pic>
        <p:nvPicPr>
          <p:cNvPr id="8195" name="Picture 3" descr="C:\Users\User\Desktop\физо\фото для печати\DSC05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14875"/>
            <a:ext cx="2590799" cy="1914525"/>
          </a:xfrm>
          <a:prstGeom prst="rect">
            <a:avLst/>
          </a:prstGeom>
          <a:noFill/>
        </p:spPr>
      </p:pic>
      <p:pic>
        <p:nvPicPr>
          <p:cNvPr id="8196" name="Picture 4" descr="C:\Users\User\Desktop\физо\фото для печати\DSC05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429000"/>
            <a:ext cx="1828800" cy="1371600"/>
          </a:xfrm>
          <a:prstGeom prst="rect">
            <a:avLst/>
          </a:prstGeom>
          <a:noFill/>
        </p:spPr>
      </p:pic>
      <p:pic>
        <p:nvPicPr>
          <p:cNvPr id="8197" name="Picture 5" descr="C:\Users\User\Desktop\фото досуги\ма.па.я-сп.семья\DSC052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800600"/>
            <a:ext cx="2540000" cy="1905000"/>
          </a:xfrm>
          <a:prstGeom prst="rect">
            <a:avLst/>
          </a:prstGeom>
          <a:noFill/>
        </p:spPr>
      </p:pic>
      <p:pic>
        <p:nvPicPr>
          <p:cNvPr id="8198" name="Picture 6" descr="C:\Users\User\Desktop\фото досуги\8 марта №5№6\100MSDCF\DSC085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053725"/>
            <a:ext cx="2514600" cy="1414463"/>
          </a:xfrm>
          <a:prstGeom prst="rect">
            <a:avLst/>
          </a:prstGeom>
          <a:noFill/>
        </p:spPr>
      </p:pic>
      <p:pic>
        <p:nvPicPr>
          <p:cNvPr id="1026" name="Picture 2" descr="D:\всё Д.САД\фото2015 сад\P11701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4648200"/>
            <a:ext cx="19812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1" y="559189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Вывод</a:t>
            </a:r>
          </a:p>
          <a:p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Благодаря применению нестандартного оборудования, у детей повышается интерес к выполнению основных движений и игр; формируются физические качества и двигательные умения; развивается чувство цвета, формы, величины, наблюдательности, воображение, зрительная память.</a:t>
            </a:r>
          </a:p>
          <a:p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 значит, решается самая главная задача ФГОС по укреплению физического здоровья детей.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2667000"/>
            <a:ext cx="5465036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1" y="559189"/>
            <a:ext cx="1913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6227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838200"/>
            <a:ext cx="708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представляет собой совокупность обязательных требований к дошкольному образованию и направлен на решение нескольких задач, где главной задачей является:</a:t>
            </a:r>
          </a:p>
          <a:p>
            <a:pPr lvl="0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физического и психического здоровья детей, в том числе их эмоционального благополучия.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всё Д.САД\фото2015 сад\DSC_1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800" y="3200400"/>
            <a:ext cx="2336800" cy="3048000"/>
          </a:xfrm>
          <a:prstGeom prst="rect">
            <a:avLst/>
          </a:prstGeom>
          <a:noFill/>
        </p:spPr>
      </p:pic>
      <p:pic>
        <p:nvPicPr>
          <p:cNvPr id="1027" name="Picture 3" descr="D:\всё Д.САД\фото2015 сад\DSC0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895600"/>
            <a:ext cx="2590800" cy="2971800"/>
          </a:xfrm>
          <a:prstGeom prst="rect">
            <a:avLst/>
          </a:prstGeom>
          <a:noFill/>
        </p:spPr>
      </p:pic>
      <p:pic>
        <p:nvPicPr>
          <p:cNvPr id="1028" name="Picture 4" descr="D:\всё Д.САД\фото2015 сад\DSC02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3962400"/>
            <a:ext cx="291465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13993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3048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000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5" name="Рисунок 4" descr="C:\Users\User\Desktop\нестанд.оборуд\100MSDCF\фото на конкурс\DSC048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1647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esktop\нестанд.оборуд\100MSDCF\DSC07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352800"/>
            <a:ext cx="1371600" cy="1600200"/>
          </a:xfrm>
          <a:prstGeom prst="rect">
            <a:avLst/>
          </a:prstGeom>
          <a:noFill/>
        </p:spPr>
      </p:pic>
      <p:pic>
        <p:nvPicPr>
          <p:cNvPr id="9" name="Рисунок 8" descr="C:\Users\User\Desktop\нестанд.оборуд\100MSDCF\фото на конкурс\DSC048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257800"/>
            <a:ext cx="15430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esktop\нестанд.оборуд\100MSDCF\DSC075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3048000"/>
            <a:ext cx="1365069" cy="1944189"/>
          </a:xfrm>
          <a:prstGeom prst="rect">
            <a:avLst/>
          </a:prstGeom>
          <a:noFill/>
        </p:spPr>
      </p:pic>
      <p:pic>
        <p:nvPicPr>
          <p:cNvPr id="11" name="Рисунок 10" descr="C:\Users\User\Desktop\нестанд.оборуд\100MSDCF\нест.обору моё\DSC049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5257800"/>
            <a:ext cx="1495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нестанд.оборуд\100MSDCF\нест.обору моё\DSC049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5105400"/>
            <a:ext cx="1352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нестанд.оборуд\февр\100MSDCF\DSC0759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86200"/>
            <a:ext cx="1485900" cy="124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User\Desktop\нестанд.оборуд\100MSDCF\DSC075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3429000"/>
            <a:ext cx="1822269" cy="1182188"/>
          </a:xfrm>
          <a:prstGeom prst="rect">
            <a:avLst/>
          </a:prstGeom>
          <a:noFill/>
        </p:spPr>
      </p:pic>
      <p:pic>
        <p:nvPicPr>
          <p:cNvPr id="15" name="Рисунок 14" descr="C:\Users\User\Desktop\нестанд.оборуд\100MSDCF\фото на конкурс\DSC0490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51816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600200" y="152400"/>
            <a:ext cx="7391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Проблема</a:t>
            </a:r>
          </a:p>
          <a:p>
            <a:r>
              <a:rPr lang="ru-RU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современном обществе приоритетным становится интеллектуальное развитие ребенка. Дети в большинстве своем испытывают «двигательный дефицит», в результате: увеличивается статистическая нагрузка на определенные группы мышц; снижается сила и работоспособность мускулатуры; нарушаются функции организма.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настоящее время актуальными задачами являются привитие детям интереса к физической культуре и спорту. Поэтому необходимо вести поиск новых подходов для привлечения детей к занятиям физкультурой и спортом, развивая интерес к движению.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68905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Стимулирование и совершенствование развития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двигательных способностей и физических качеств у детей посредством использования нестандартного оборудования.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физо\семинар фото\DSC03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" y="2133600"/>
            <a:ext cx="4206240" cy="4572000"/>
          </a:xfrm>
          <a:prstGeom prst="rect">
            <a:avLst/>
          </a:prstGeom>
          <a:noFill/>
        </p:spPr>
      </p:pic>
      <p:pic>
        <p:nvPicPr>
          <p:cNvPr id="14" name="Picture 3" descr="C:\Users\User\Desktop\физо\печать проект\DSC06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128028"/>
            <a:ext cx="4260669" cy="4577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"/>
            <a:ext cx="9141969" cy="6859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52400"/>
            <a:ext cx="72389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1.Мотивировать детей на двигательную активность,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через использование нестандартного оборудования.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2.Повышать интерес детей к выполнению основных движений и игр.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3.Способствовать формированию физических качеств и двигательных умений детей.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4.Развивать творчество, фантазию при использовании нестандартного оборудования.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User\Desktop\нестанд.оборуд\100MSDCF\DSC075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962400"/>
            <a:ext cx="3924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User\Desktop\нестанд.оборуд\100MSDCF\DSC07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410826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7400" y="559188"/>
            <a:ext cx="66293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Требования, предъявляемые к </a:t>
            </a:r>
          </a:p>
          <a:p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нестандартному оборудованию</a:t>
            </a:r>
          </a:p>
          <a:p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Нестандартное оборудование должно быть:</a:t>
            </a:r>
          </a:p>
          <a:p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6455636" cy="372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Безопасным;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Максимально эффективным;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Удобным к применению;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Компактным;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Универсальным;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Технологичным и простым в изготовлении;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Эстетическим.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4600" y="559189"/>
            <a:ext cx="6324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Основные принципы использования </a:t>
            </a:r>
          </a:p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нестандартного оборудования</a:t>
            </a:r>
            <a:endParaRPr lang="ru-RU" sz="2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69890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Оборудование используется на физкультурных занятиях, в играх, эстафетах, во время гимнастики после сна и в самостоятельной двигательной деятельности.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Обучение правильной осанке и правильной постановке стопы, укрепление мышц, улучшение координации движений.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Упражнения выполнять от простых к сложным, добавлять новые движения.</a:t>
            </a:r>
            <a:endParaRPr lang="ru-RU" sz="2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2601" y="559189"/>
            <a:ext cx="7495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Ожидаемые результаты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Обогащение двигательного опыта;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Развитие сноровки, ловкости, терпения, выносливости;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Повышение самооценки;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Бережное отношение к пособиям;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Навыки самостоятельной двигательной активности использования нестандартного оборудования.</a:t>
            </a:r>
          </a:p>
          <a:p>
            <a:endParaRPr lang="ru-RU" sz="20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User\Desktop\фото В.Г\Новая папка (2)\DSC08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3513666" cy="1976437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В.Г\Новая папка (2)\DSC08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800600"/>
            <a:ext cx="3581400" cy="1938338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В.Г\Новая папка (2)\DSC08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757489"/>
            <a:ext cx="3657600" cy="1890712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В.Г\Новая папка (2)\DSC089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76800"/>
            <a:ext cx="3657600" cy="183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1404</TotalTime>
  <Words>585</Words>
  <PresentationFormat>Экран (4:3)</PresentationFormat>
  <Paragraphs>99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Солнцестояние</vt:lpstr>
      <vt:lpstr>Тема Office</vt:lpstr>
      <vt:lpstr>Здоровьесберегающие технологии в  дошкольном образовательном учреждении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 дошкольном образовательном учреждении</dc:title>
  <dc:creator>User</dc:creator>
  <cp:lastModifiedBy>User</cp:lastModifiedBy>
  <cp:revision>132</cp:revision>
  <dcterms:created xsi:type="dcterms:W3CDTF">2017-02-07T17:44:23Z</dcterms:created>
  <dcterms:modified xsi:type="dcterms:W3CDTF">2017-03-19T18:02:50Z</dcterms:modified>
</cp:coreProperties>
</file>