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5CCA-7143-4AC6-A4CA-9470F214C4E5}" type="datetimeFigureOut">
              <a:rPr lang="ru-RU" smtClean="0"/>
              <a:t>ср 13.05.20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3BE4-27A5-4CFA-95E4-DCC49E18D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30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5CCA-7143-4AC6-A4CA-9470F214C4E5}" type="datetimeFigureOut">
              <a:rPr lang="ru-RU" smtClean="0"/>
              <a:t>ср 13.05.20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3BE4-27A5-4CFA-95E4-DCC49E18D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756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5CCA-7143-4AC6-A4CA-9470F214C4E5}" type="datetimeFigureOut">
              <a:rPr lang="ru-RU" smtClean="0"/>
              <a:t>ср 13.05.20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3BE4-27A5-4CFA-95E4-DCC49E18D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83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5CCA-7143-4AC6-A4CA-9470F214C4E5}" type="datetimeFigureOut">
              <a:rPr lang="ru-RU" smtClean="0"/>
              <a:t>ср 13.05.20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3BE4-27A5-4CFA-95E4-DCC49E18D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8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5CCA-7143-4AC6-A4CA-9470F214C4E5}" type="datetimeFigureOut">
              <a:rPr lang="ru-RU" smtClean="0"/>
              <a:t>ср 13.05.20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3BE4-27A5-4CFA-95E4-DCC49E18D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57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5CCA-7143-4AC6-A4CA-9470F214C4E5}" type="datetimeFigureOut">
              <a:rPr lang="ru-RU" smtClean="0"/>
              <a:t>ср 13.05.20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3BE4-27A5-4CFA-95E4-DCC49E18D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11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5CCA-7143-4AC6-A4CA-9470F214C4E5}" type="datetimeFigureOut">
              <a:rPr lang="ru-RU" smtClean="0"/>
              <a:t>ср 13.05.20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3BE4-27A5-4CFA-95E4-DCC49E18D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29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5CCA-7143-4AC6-A4CA-9470F214C4E5}" type="datetimeFigureOut">
              <a:rPr lang="ru-RU" smtClean="0"/>
              <a:t>ср 13.05.20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3BE4-27A5-4CFA-95E4-DCC49E18D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38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5CCA-7143-4AC6-A4CA-9470F214C4E5}" type="datetimeFigureOut">
              <a:rPr lang="ru-RU" smtClean="0"/>
              <a:t>ср 13.05.20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3BE4-27A5-4CFA-95E4-DCC49E18D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55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5CCA-7143-4AC6-A4CA-9470F214C4E5}" type="datetimeFigureOut">
              <a:rPr lang="ru-RU" smtClean="0"/>
              <a:t>ср 13.05.20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3BE4-27A5-4CFA-95E4-DCC49E18D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22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5CCA-7143-4AC6-A4CA-9470F214C4E5}" type="datetimeFigureOut">
              <a:rPr lang="ru-RU" smtClean="0"/>
              <a:t>ср 13.05.20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3BE4-27A5-4CFA-95E4-DCC49E18D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72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25CCA-7143-4AC6-A4CA-9470F214C4E5}" type="datetimeFigureOut">
              <a:rPr lang="ru-RU" smtClean="0"/>
              <a:t>ср 13.05.20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F3BE4-27A5-4CFA-95E4-DCC49E18D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60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3432175" y="1027114"/>
            <a:ext cx="7488238" cy="4105275"/>
          </a:xfrm>
          <a:prstGeom prst="wedgeRoundRect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Тема:</a:t>
            </a:r>
            <a:b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+mj-ea"/>
                <a:cs typeface="Times New Roman" pitchFamily="18" charset="0"/>
              </a:rPr>
            </a:br>
            <a:r>
              <a:rPr lang="ru-RU" sz="4400" b="1" dirty="0">
                <a:solidFill>
                  <a:srgbClr val="00206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«Развитие эмоциональной сферы дошкольников через познавательную деятельность»</a:t>
            </a:r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/>
            </a:r>
            <a:br>
              <a:rPr lang="ru-RU" sz="4800" b="1" dirty="0">
                <a:solidFill>
                  <a:srgbClr val="002060"/>
                </a:solidFill>
                <a:latin typeface="Monotype Corsiva" pitchFamily="66" charset="0"/>
                <a:ea typeface="+mj-ea"/>
                <a:cs typeface="Times New Roman" pitchFamily="18" charset="0"/>
              </a:rPr>
            </a:br>
            <a:endParaRPr lang="ru-RU" sz="5400" b="1" u="sng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1990" name="Picture 4" descr="C:\Users\Татьяна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91" y="415132"/>
            <a:ext cx="1906588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3566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ctrTitle"/>
          </p:nvPr>
        </p:nvSpPr>
        <p:spPr>
          <a:xfrm>
            <a:off x="3432176" y="0"/>
            <a:ext cx="7235825" cy="908050"/>
          </a:xfrm>
        </p:spPr>
        <p:txBody>
          <a:bodyPr>
            <a:normAutofit fontScale="90000"/>
          </a:bodyPr>
          <a:lstStyle/>
          <a:p>
            <a:pPr defTabSz="912813"/>
            <a:r>
              <a:rPr lang="ru-RU" alt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Промежуточная диагностика </a:t>
            </a:r>
            <a:r>
              <a:rPr lang="ru-RU" altLang="ru-RU" sz="3200"/>
              <a:t/>
            </a:r>
            <a:br>
              <a:rPr lang="ru-RU" altLang="ru-RU" sz="3200"/>
            </a:br>
            <a:endParaRPr lang="ru-RU" altLang="ru-RU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3" name="Picture 4" descr="C:\Users\Татьяна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99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Прямоугольник 3"/>
          <p:cNvSpPr>
            <a:spLocks noChangeArrowheads="1"/>
          </p:cNvSpPr>
          <p:nvPr/>
        </p:nvSpPr>
        <p:spPr bwMode="auto">
          <a:xfrm>
            <a:off x="4367214" y="5157788"/>
            <a:ext cx="59769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 </a:t>
            </a:r>
            <a:r>
              <a:rPr lang="ru-RU" alt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развития психических процссов имеют 59% детей, у 40% детей средний уровень и 0% детей с низким уровнем. Большинство детей имеют высокий и средний уровень развития психических процессов</a:t>
            </a:r>
          </a:p>
        </p:txBody>
      </p:sp>
      <p:graphicFrame>
        <p:nvGraphicFramePr>
          <p:cNvPr id="51205" name="Диаграмма 4"/>
          <p:cNvGraphicFramePr>
            <a:graphicFrameLocks/>
          </p:cNvGraphicFramePr>
          <p:nvPr/>
        </p:nvGraphicFramePr>
        <p:xfrm>
          <a:off x="4044950" y="785814"/>
          <a:ext cx="5773738" cy="395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Диаграмма" r:id="rId4" imgW="5772201" imgH="3952800" progId="Excel.Chart.8">
                  <p:embed/>
                </p:oleObj>
              </mc:Choice>
              <mc:Fallback>
                <p:oleObj name="Диаграмма" r:id="rId4" imgW="5772201" imgH="3952800" progId="Excel.Chart.8">
                  <p:embed/>
                  <p:pic>
                    <p:nvPicPr>
                      <p:cNvPr id="51205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4950" y="785814"/>
                        <a:ext cx="5773738" cy="395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27693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692151"/>
            <a:ext cx="64262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Заголовок 1"/>
          <p:cNvSpPr>
            <a:spLocks noGrp="1"/>
          </p:cNvSpPr>
          <p:nvPr>
            <p:ph type="ctrTitle"/>
          </p:nvPr>
        </p:nvSpPr>
        <p:spPr>
          <a:xfrm>
            <a:off x="3432176" y="0"/>
            <a:ext cx="7235825" cy="692150"/>
          </a:xfrm>
        </p:spPr>
        <p:txBody>
          <a:bodyPr/>
          <a:lstStyle/>
          <a:p>
            <a:pPr defTabSz="912813"/>
            <a:r>
              <a:rPr lang="ru-RU" alt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педагогами</a:t>
            </a:r>
          </a:p>
        </p:txBody>
      </p:sp>
      <p:pic>
        <p:nvPicPr>
          <p:cNvPr id="52228" name="Picture 4" descr="C:\Users\Татьяна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99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908050"/>
            <a:ext cx="4392613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6" y="1385888"/>
            <a:ext cx="675322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908050"/>
            <a:ext cx="4878387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4905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25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1103313"/>
            <a:ext cx="8208962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742951"/>
            <a:ext cx="7962900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C:\Users\Татьяна\Desktop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99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6611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C:\Users\Татьяна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99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855913" y="1628775"/>
            <a:ext cx="7561262" cy="2160588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БЛАГОДАРЮ  ЗА ВНИМАНИЕ!</a:t>
            </a:r>
          </a:p>
        </p:txBody>
      </p:sp>
      <p:pic>
        <p:nvPicPr>
          <p:cNvPr id="5837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1" y="4076700"/>
            <a:ext cx="38846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999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3011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8982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216275" y="579438"/>
            <a:ext cx="7316788" cy="4794250"/>
          </a:xfrm>
          <a:prstGeom prst="wedgeRoundRect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u="sng" dirty="0">
                <a:solidFill>
                  <a:srgbClr val="FF0000"/>
                </a:solidFill>
                <a:latin typeface="Monotype Corsiva" pitchFamily="66" charset="0"/>
              </a:rPr>
              <a:t>Цель  работы:</a:t>
            </a:r>
          </a:p>
          <a:p>
            <a:pPr algn="ctr">
              <a:defRPr/>
            </a:pPr>
            <a:r>
              <a:rPr lang="ru-RU" sz="440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 </a:t>
            </a:r>
            <a:r>
              <a:rPr lang="ru-RU" sz="4400" i="1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  <a:cs typeface="Times New Roman" pitchFamily="18" charset="0"/>
              </a:rPr>
              <a:t>Привлечение внимания педагогов к различным методам работы по коррекции и развитию эмоциональной сферы детей дошкольного возраста</a:t>
            </a:r>
            <a:endParaRPr lang="ru-RU" sz="4400" dirty="0">
              <a:solidFill>
                <a:srgbClr val="1F497D">
                  <a:lumMod val="50000"/>
                </a:srgbClr>
              </a:solidFill>
              <a:latin typeface="Monotype Corsiva" pitchFamily="66" charset="0"/>
            </a:endParaRPr>
          </a:p>
        </p:txBody>
      </p:sp>
      <p:pic>
        <p:nvPicPr>
          <p:cNvPr id="43014" name="Picture 4" descr="C:\Users\Татьяна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752475"/>
            <a:ext cx="1430338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240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40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774826" y="579438"/>
            <a:ext cx="8893175" cy="5472112"/>
          </a:xfrm>
          <a:prstGeom prst="wedgeRoundRect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ЗАДАЧИ:</a:t>
            </a:r>
          </a:p>
          <a:p>
            <a:pPr marL="457200" indent="-457200" algn="ctr">
              <a:buFont typeface="Arial" pitchFamily="34" charset="0"/>
              <a:buChar char="•"/>
              <a:defRPr/>
            </a:pPr>
            <a:r>
              <a:rPr lang="ru-RU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Информационно-диагностические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– обнаружение проблемы, изучение  теоретического и методологического материала, подбор диагностического материала, проведение первичной диагностики.</a:t>
            </a:r>
          </a:p>
          <a:p>
            <a:pPr marL="457200" indent="-457200" algn="ctr">
              <a:buFont typeface="Arial" pitchFamily="34" charset="0"/>
              <a:buChar char="•"/>
              <a:defRPr/>
            </a:pPr>
            <a:r>
              <a:rPr lang="ru-RU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Формирующие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– апробация методов арт-технологии, проведение систематической и планомерной работы по организации коррекционно-развивающей работы с детьми по развитию эмоциональной сферы.</a:t>
            </a:r>
          </a:p>
          <a:p>
            <a:pPr marL="457200" indent="-457200" algn="ctr">
              <a:buFont typeface="Arial" pitchFamily="34" charset="0"/>
              <a:buChar char="•"/>
              <a:defRPr/>
            </a:pPr>
            <a:r>
              <a:rPr lang="ru-RU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Аналитико-обобщающие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– получение анализов  полученных материалов, которые свидетельствовали бы об эффективности и результативности предложенной системы работы.</a:t>
            </a:r>
          </a:p>
        </p:txBody>
      </p:sp>
    </p:spTree>
    <p:extLst>
      <p:ext uri="{BB962C8B-B14F-4D97-AF65-F5344CB8AC3E}">
        <p14:creationId xmlns:p14="http://schemas.microsoft.com/office/powerpoint/2010/main" val="26623653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Заголовок 1"/>
          <p:cNvSpPr>
            <a:spLocks noGrp="1"/>
          </p:cNvSpPr>
          <p:nvPr>
            <p:ph type="ctrTitle"/>
          </p:nvPr>
        </p:nvSpPr>
        <p:spPr>
          <a:xfrm>
            <a:off x="3359150" y="1"/>
            <a:ext cx="7308850" cy="1470025"/>
          </a:xfrm>
        </p:spPr>
        <p:txBody>
          <a:bodyPr/>
          <a:lstStyle/>
          <a:p>
            <a:pPr defTabSz="912813"/>
            <a:r>
              <a:rPr lang="ru-RU" altLang="ru-RU" sz="3200" b="1">
                <a:solidFill>
                  <a:srgbClr val="FF0000"/>
                </a:solidFill>
                <a:latin typeface="Monotype Corsiva" panose="03010101010201010101" pitchFamily="66" charset="0"/>
              </a:rPr>
              <a:t>речи детей</a:t>
            </a:r>
            <a:endParaRPr lang="ru-RU" altLang="ru-RU" sz="320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Лента лицом вверх 1"/>
          <p:cNvSpPr/>
          <p:nvPr/>
        </p:nvSpPr>
        <p:spPr>
          <a:xfrm>
            <a:off x="1631950" y="188914"/>
            <a:ext cx="9144000" cy="1285875"/>
          </a:xfrm>
          <a:prstGeom prst="ribbon2">
            <a:avLst>
              <a:gd name="adj1" fmla="val 4818"/>
              <a:gd name="adj2" fmla="val 500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СТРУКТУРА КОРРЕКЦИОННОЙ РАБОТЫ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279650" y="1557338"/>
            <a:ext cx="8712200" cy="4464050"/>
          </a:xfrm>
          <a:prstGeom prst="wedgeRoundRect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pPr>
            <a:endParaRPr lang="ru-RU" altLang="ru-RU" sz="2400" i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pPr>
            <a:r>
              <a:rPr lang="ru-RU" altLang="ru-RU" sz="2400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1.) </a:t>
            </a:r>
            <a:r>
              <a:rPr lang="ru-RU" alt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 организация режимных моментов.</a:t>
            </a:r>
          </a:p>
          <a:p>
            <a:pPr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pPr>
            <a:r>
              <a:rPr lang="ru-RU" altLang="ru-RU" sz="2400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2.) </a:t>
            </a:r>
            <a:r>
              <a:rPr lang="ru-RU" alt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двигательной деятельности через организацию  физкультурно-оздоровительных мероприятий, совместно с инструктором по физической культуре:</a:t>
            </a:r>
          </a:p>
          <a:p>
            <a:pPr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pPr>
            <a:r>
              <a:rPr lang="ru-RU" alt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оздоровительно-профилактической гимнастики, физкультминуток, спортивных    игр, подвижных игр (в том числе народных), игровых заданий и упражнений, досугов.</a:t>
            </a:r>
          </a:p>
          <a:p>
            <a:pPr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pPr>
            <a:endParaRPr lang="ru-RU" altLang="ru-RU" sz="1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pPr>
            <a:r>
              <a:rPr lang="ru-RU" altLang="ru-RU" sz="2400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3.) </a:t>
            </a:r>
            <a:r>
              <a:rPr lang="ru-RU" alt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Игротерапия</a:t>
            </a:r>
            <a:r>
              <a:rPr lang="ru-RU" alt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тандеме с воспитателями:</a:t>
            </a:r>
          </a:p>
          <a:p>
            <a:pPr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pPr>
            <a:r>
              <a: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игры, игры, упражнения на эмоции и эмоциональный контакт, коммуникативные игры, дидактические игры.</a:t>
            </a:r>
          </a:p>
          <a:p>
            <a:pPr>
              <a:spcBef>
                <a:spcPts val="500"/>
              </a:spcBef>
              <a:spcAft>
                <a:spcPts val="500"/>
              </a:spcAft>
              <a:buSzPts val="1000"/>
              <a:buFont typeface="Symbol" panose="05050102010706020507" pitchFamily="18" charset="2"/>
              <a:buChar char=""/>
              <a:defRPr/>
            </a:pPr>
            <a:r>
              <a:rPr lang="ru-RU" alt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4.) </a:t>
            </a:r>
            <a:r>
              <a:rPr lang="ru-RU" altLang="ru-RU" sz="24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Арттерапия</a:t>
            </a:r>
            <a:r>
              <a:rPr lang="ru-RU" alt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pPr>
            <a:r>
              <a:rPr lang="ru-RU" altLang="ru-RU" sz="1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Рисование, ритмопластика, танец,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1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музыкально-ритмические движения.</a:t>
            </a:r>
            <a:endParaRPr lang="ru-RU" altLang="ru-RU" sz="1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pPr>
            <a:endParaRPr lang="ru-RU" altLang="ru-RU" sz="1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225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Заголовок 1"/>
          <p:cNvSpPr>
            <a:spLocks noGrp="1"/>
          </p:cNvSpPr>
          <p:nvPr>
            <p:ph type="ctrTitle"/>
          </p:nvPr>
        </p:nvSpPr>
        <p:spPr>
          <a:xfrm>
            <a:off x="3359150" y="1"/>
            <a:ext cx="7308850" cy="1470025"/>
          </a:xfrm>
        </p:spPr>
        <p:txBody>
          <a:bodyPr/>
          <a:lstStyle/>
          <a:p>
            <a:pPr defTabSz="912813"/>
            <a:r>
              <a:rPr lang="ru-RU" altLang="ru-RU" sz="3200" b="1">
                <a:solidFill>
                  <a:srgbClr val="FF0000"/>
                </a:solidFill>
                <a:latin typeface="Monotype Corsiva" panose="03010101010201010101" pitchFamily="66" charset="0"/>
              </a:rPr>
              <a:t>речи детей</a:t>
            </a:r>
            <a:endParaRPr lang="ru-RU" altLang="ru-RU" sz="320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Лента лицом вверх 1"/>
          <p:cNvSpPr/>
          <p:nvPr/>
        </p:nvSpPr>
        <p:spPr>
          <a:xfrm>
            <a:off x="1631950" y="188914"/>
            <a:ext cx="9144000" cy="1285875"/>
          </a:xfrm>
          <a:prstGeom prst="ribbon2">
            <a:avLst>
              <a:gd name="adj1" fmla="val 4818"/>
              <a:gd name="adj2" fmla="val 500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СТРУКТУРА КОРРЕКЦИОННОЙ РАБОТЫ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279650" y="1541463"/>
            <a:ext cx="8712200" cy="4464050"/>
          </a:xfrm>
          <a:prstGeom prst="wedgeRoundRect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defRPr/>
            </a:pPr>
            <a:r>
              <a:rPr lang="ru-RU" altLang="ru-RU" sz="2400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6.) </a:t>
            </a:r>
            <a:r>
              <a:rPr lang="ru-RU" altLang="ru-RU" sz="2400" b="1" i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Психогимнастика</a:t>
            </a:r>
            <a:r>
              <a:rPr lang="ru-RU" altLang="ru-RU" sz="2400" b="1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этюды, </a:t>
            </a:r>
            <a:r>
              <a:rPr lang="ru-RU" alt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мимика,пантомимика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defRPr/>
            </a:pPr>
            <a:r>
              <a:rPr lang="ru-RU" altLang="ru-RU" sz="2000" b="1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7.) Телесно-ориентированные методы, </a:t>
            </a:r>
            <a:r>
              <a:rPr lang="ru-RU" altLang="ru-RU" sz="2000" b="1" i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психомышечная</a:t>
            </a:r>
            <a:r>
              <a:rPr lang="ru-RU" altLang="ru-RU" sz="2000" b="1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тренировка.</a:t>
            </a:r>
          </a:p>
          <a:p>
            <a:pPr algn="just"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defRPr/>
            </a:pPr>
            <a:endParaRPr lang="ru-RU" altLang="ru-RU" sz="2000" b="1" i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defRPr/>
            </a:pPr>
            <a:r>
              <a:rPr lang="ru-RU" altLang="ru-RU" sz="2000" b="1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8.) Задания, направленные на:</a:t>
            </a:r>
          </a:p>
          <a:p>
            <a:pPr lvl="1" algn="just"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Courier New" pitchFamily="49" charset="0"/>
              <a:buChar char="o"/>
              <a:defRPr/>
            </a:pPr>
            <a:r>
              <a:rPr lang="ru-RU" altLang="ru-RU" sz="2000" b="1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организацию совместной деятельности;</a:t>
            </a:r>
          </a:p>
          <a:p>
            <a:pPr lvl="1" algn="just"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Courier New" pitchFamily="49" charset="0"/>
              <a:buChar char="o"/>
              <a:defRPr/>
            </a:pPr>
            <a:r>
              <a:rPr lang="ru-RU" altLang="ru-RU" sz="2000" b="1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составление рассказов;</a:t>
            </a:r>
          </a:p>
          <a:p>
            <a:pPr lvl="1" algn="just"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Courier New" pitchFamily="49" charset="0"/>
              <a:buChar char="o"/>
              <a:defRPr/>
            </a:pPr>
            <a:r>
              <a:rPr lang="ru-RU" altLang="ru-RU" sz="2000" b="1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организацию театрализованных игр в сотрудничестве с педагогом дополнительного образования по театральной деятельности</a:t>
            </a:r>
          </a:p>
          <a:p>
            <a:pPr lvl="1" algn="just"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buFont typeface="Courier New" pitchFamily="49" charset="0"/>
              <a:buChar char="o"/>
              <a:defRPr/>
            </a:pPr>
            <a:endParaRPr lang="ru-RU" altLang="ru-RU" sz="2000" b="1" i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defRPr/>
            </a:pPr>
            <a:r>
              <a:rPr lang="ru-RU" altLang="ru-RU" sz="2000" b="1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9.) Использование наглядных пособий: </a:t>
            </a:r>
          </a:p>
          <a:p>
            <a:pPr algn="just">
              <a:lnSpc>
                <a:spcPts val="1500"/>
              </a:lnSpc>
              <a:spcBef>
                <a:spcPts val="500"/>
              </a:spcBef>
              <a:spcAft>
                <a:spcPts val="500"/>
              </a:spcAft>
              <a:buSzPts val="1000"/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фотографий, рисунков, схем, символов, графических изображений.</a:t>
            </a:r>
            <a:endParaRPr lang="ru-RU" alt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623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C:\Users\Татьяна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99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470025"/>
          </a:xfrm>
        </p:spPr>
        <p:txBody>
          <a:bodyPr/>
          <a:lstStyle/>
          <a:p>
            <a:pPr defTabSz="912813"/>
            <a:r>
              <a:rPr lang="ru-RU" alt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и детьми в группе</a:t>
            </a:r>
          </a:p>
        </p:txBody>
      </p:sp>
      <p:pic>
        <p:nvPicPr>
          <p:cNvPr id="4710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11250"/>
            <a:ext cx="4629150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1612900"/>
            <a:ext cx="5040313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4" y="1468438"/>
            <a:ext cx="7756525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1155701"/>
            <a:ext cx="61214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1111251"/>
            <a:ext cx="7634287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12" descr="D:\воспитатель года зубова\фотографии\DSC_039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85913"/>
            <a:ext cx="813435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111250"/>
            <a:ext cx="9348788" cy="637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085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25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25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25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25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625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30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925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3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C:\Users\Татьяна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99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08050"/>
          </a:xfrm>
        </p:spPr>
        <p:txBody>
          <a:bodyPr/>
          <a:lstStyle/>
          <a:p>
            <a:pPr defTabSz="912813"/>
            <a:r>
              <a:rPr lang="ru-RU" altLang="ru-RU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 с детьми</a:t>
            </a:r>
          </a:p>
        </p:txBody>
      </p:sp>
      <p:pic>
        <p:nvPicPr>
          <p:cNvPr id="4813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865188"/>
            <a:ext cx="4862512" cy="59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742950"/>
            <a:ext cx="6916738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835026"/>
            <a:ext cx="66929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860426"/>
            <a:ext cx="6840537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742951"/>
            <a:ext cx="682625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765175"/>
            <a:ext cx="561657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9070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25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25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25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375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ctrTitle"/>
          </p:nvPr>
        </p:nvSpPr>
        <p:spPr>
          <a:xfrm>
            <a:off x="3432176" y="1"/>
            <a:ext cx="7235825" cy="1470025"/>
          </a:xfrm>
        </p:spPr>
        <p:txBody>
          <a:bodyPr/>
          <a:lstStyle/>
          <a:p>
            <a:pPr defTabSz="912813"/>
            <a:r>
              <a:rPr lang="ru-RU" alt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для проведения диагностики</a:t>
            </a:r>
          </a:p>
        </p:txBody>
      </p:sp>
      <p:pic>
        <p:nvPicPr>
          <p:cNvPr id="49155" name="Picture 4" descr="C:\Users\Татьяна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99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514726" y="1989139"/>
            <a:ext cx="7045325" cy="4105275"/>
          </a:xfrm>
          <a:prstGeom prst="wedgeRoundRectCallout">
            <a:avLst/>
          </a:prstGeom>
          <a:solidFill>
            <a:srgbClr val="EEECE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just">
              <a:spcBef>
                <a:spcPts val="500"/>
              </a:spcBef>
              <a:spcAft>
                <a:spcPts val="500"/>
              </a:spcAft>
              <a:defRPr/>
            </a:pPr>
            <a:endParaRPr lang="ru-RU" sz="5400" b="1" u="sng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592264"/>
            <a:ext cx="6813550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4" y="1298575"/>
            <a:ext cx="71024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298575"/>
            <a:ext cx="7389813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293814"/>
            <a:ext cx="767715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1555750"/>
            <a:ext cx="6813550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6701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ctrTitle"/>
          </p:nvPr>
        </p:nvSpPr>
        <p:spPr>
          <a:xfrm>
            <a:off x="3514725" y="1"/>
            <a:ext cx="6757988" cy="1470025"/>
          </a:xfrm>
        </p:spPr>
        <p:txBody>
          <a:bodyPr/>
          <a:lstStyle/>
          <a:p>
            <a:pPr defTabSz="912813"/>
            <a:r>
              <a:rPr lang="ru-RU" alt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Экспресс-диагностика развития психических процессов </a:t>
            </a:r>
            <a:br>
              <a:rPr lang="ru-RU" alt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начало года 2018-2019 учебного года, старший дошкольный возраст</a:t>
            </a:r>
          </a:p>
        </p:txBody>
      </p:sp>
      <p:pic>
        <p:nvPicPr>
          <p:cNvPr id="50179" name="Picture 4" descr="C:\Users\Татьяна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990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180" name="Диаграмма 3"/>
          <p:cNvGraphicFramePr>
            <a:graphicFrameLocks/>
          </p:cNvGraphicFramePr>
          <p:nvPr/>
        </p:nvGraphicFramePr>
        <p:xfrm>
          <a:off x="4367214" y="1557339"/>
          <a:ext cx="5400675" cy="388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Диаграмма" r:id="rId4" imgW="5743567" imgH="4152870" progId="Excel.Chart.8">
                  <p:embed/>
                </p:oleObj>
              </mc:Choice>
              <mc:Fallback>
                <p:oleObj name="Диаграмма" r:id="rId4" imgW="5743567" imgH="4152870" progId="Excel.Chart.8">
                  <p:embed/>
                  <p:pic>
                    <p:nvPicPr>
                      <p:cNvPr id="5018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7214" y="1557339"/>
                        <a:ext cx="5400675" cy="388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Прямоугольник 4"/>
          <p:cNvSpPr>
            <a:spLocks noChangeArrowheads="1"/>
          </p:cNvSpPr>
          <p:nvPr/>
        </p:nvSpPr>
        <p:spPr bwMode="auto">
          <a:xfrm>
            <a:off x="3719513" y="5445125"/>
            <a:ext cx="66976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диаграммы можно увидеть, что высокий уровень развития речи имеют 48% детей, у 37% детей средний уровень и 14,8 % детей с низким уровнем. </a:t>
            </a:r>
          </a:p>
        </p:txBody>
      </p:sp>
    </p:spTree>
    <p:extLst>
      <p:ext uri="{BB962C8B-B14F-4D97-AF65-F5344CB8AC3E}">
        <p14:creationId xmlns:p14="http://schemas.microsoft.com/office/powerpoint/2010/main" val="9091087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334</Words>
  <Application>Microsoft Office PowerPoint</Application>
  <PresentationFormat>Широкоэкранный</PresentationFormat>
  <Paragraphs>42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Monotype Corsiva</vt:lpstr>
      <vt:lpstr>Symbol</vt:lpstr>
      <vt:lpstr>Times New Roman</vt:lpstr>
      <vt:lpstr>Тема Office</vt:lpstr>
      <vt:lpstr>Microsoft Excel Chart</vt:lpstr>
      <vt:lpstr>Презентация PowerPoint</vt:lpstr>
      <vt:lpstr>Презентация PowerPoint</vt:lpstr>
      <vt:lpstr>Презентация PowerPoint</vt:lpstr>
      <vt:lpstr>речи детей</vt:lpstr>
      <vt:lpstr>речи детей</vt:lpstr>
      <vt:lpstr>Работа с родителями и детьми в группе</vt:lpstr>
      <vt:lpstr>Индивидуальная работа с детьми</vt:lpstr>
      <vt:lpstr>Методики для проведения диагностики</vt:lpstr>
      <vt:lpstr>Экспресс-диагностика развития психических процессов  на начало года 2018-2019 учебного года, старший дошкольный возраст</vt:lpstr>
      <vt:lpstr> Промежуточная диагностика  </vt:lpstr>
      <vt:lpstr>Занятия с педагогами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dcterms:created xsi:type="dcterms:W3CDTF">2020-05-13T06:25:26Z</dcterms:created>
  <dcterms:modified xsi:type="dcterms:W3CDTF">2020-05-13T06:41:27Z</dcterms:modified>
</cp:coreProperties>
</file>